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6" r:id="rId5"/>
    <p:sldId id="265" r:id="rId6"/>
    <p:sldId id="260" r:id="rId7"/>
    <p:sldId id="263" r:id="rId8"/>
    <p:sldId id="261" r:id="rId9"/>
    <p:sldId id="262" r:id="rId10"/>
    <p:sldId id="264" r:id="rId11"/>
    <p:sldId id="268" r:id="rId12"/>
    <p:sldId id="267" r:id="rId13"/>
    <p:sldId id="271" r:id="rId14"/>
    <p:sldId id="269" r:id="rId15"/>
    <p:sldId id="270" r:id="rId16"/>
    <p:sldId id="257" r:id="rId17"/>
    <p:sldId id="272"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5C3B34-3DE4-4055-8536-A7D207659CA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s-CO"/>
        </a:p>
      </dgm:t>
    </dgm:pt>
    <dgm:pt modelId="{71475216-4304-4912-8992-689618DA24EC}">
      <dgm:prSet custT="1"/>
      <dgm:spPr/>
      <dgm:t>
        <a:bodyPr/>
        <a:lstStyle/>
        <a:p>
          <a:pPr rtl="0"/>
          <a:r>
            <a:rPr lang="es-CO" sz="6600" dirty="0" smtClean="0">
              <a:latin typeface="Algerian" pitchFamily="82" charset="0"/>
            </a:rPr>
            <a:t>ASÍ COMO ESTAS</a:t>
          </a:r>
          <a:endParaRPr lang="es-CO" sz="6600" dirty="0">
            <a:latin typeface="Algerian" pitchFamily="82" charset="0"/>
          </a:endParaRPr>
        </a:p>
      </dgm:t>
    </dgm:pt>
    <dgm:pt modelId="{6F399BBF-EDD5-4B8D-9CA4-7E2C3B1C6C40}" type="parTrans" cxnId="{A81CF703-B5F9-466B-942F-DD9B832346EF}">
      <dgm:prSet/>
      <dgm:spPr/>
      <dgm:t>
        <a:bodyPr/>
        <a:lstStyle/>
        <a:p>
          <a:endParaRPr lang="es-CO"/>
        </a:p>
      </dgm:t>
    </dgm:pt>
    <dgm:pt modelId="{BEC61BCF-7FAD-4474-AF3D-230D47A66CCA}" type="sibTrans" cxnId="{A81CF703-B5F9-466B-942F-DD9B832346EF}">
      <dgm:prSet/>
      <dgm:spPr/>
      <dgm:t>
        <a:bodyPr/>
        <a:lstStyle/>
        <a:p>
          <a:endParaRPr lang="es-CO"/>
        </a:p>
      </dgm:t>
    </dgm:pt>
    <dgm:pt modelId="{80F82963-8497-47F9-BAB3-A5CCB8F9C004}" type="pres">
      <dgm:prSet presAssocID="{9E5C3B34-3DE4-4055-8536-A7D207659CA5}" presName="linear" presStyleCnt="0">
        <dgm:presLayoutVars>
          <dgm:animLvl val="lvl"/>
          <dgm:resizeHandles val="exact"/>
        </dgm:presLayoutVars>
      </dgm:prSet>
      <dgm:spPr/>
      <dgm:t>
        <a:bodyPr/>
        <a:lstStyle/>
        <a:p>
          <a:endParaRPr lang="es-CO"/>
        </a:p>
      </dgm:t>
    </dgm:pt>
    <dgm:pt modelId="{92D0C16E-F252-40FE-97E7-40E3BA91AA98}" type="pres">
      <dgm:prSet presAssocID="{71475216-4304-4912-8992-689618DA24EC}" presName="parentText" presStyleLbl="node1" presStyleIdx="0" presStyleCnt="1">
        <dgm:presLayoutVars>
          <dgm:chMax val="0"/>
          <dgm:bulletEnabled val="1"/>
        </dgm:presLayoutVars>
      </dgm:prSet>
      <dgm:spPr/>
      <dgm:t>
        <a:bodyPr/>
        <a:lstStyle/>
        <a:p>
          <a:endParaRPr lang="es-CO"/>
        </a:p>
      </dgm:t>
    </dgm:pt>
  </dgm:ptLst>
  <dgm:cxnLst>
    <dgm:cxn modelId="{9ED5644B-9C09-4EF5-9610-4F1A473076DE}" type="presOf" srcId="{71475216-4304-4912-8992-689618DA24EC}" destId="{92D0C16E-F252-40FE-97E7-40E3BA91AA98}" srcOrd="0" destOrd="0" presId="urn:microsoft.com/office/officeart/2005/8/layout/vList2"/>
    <dgm:cxn modelId="{A81CF703-B5F9-466B-942F-DD9B832346EF}" srcId="{9E5C3B34-3DE4-4055-8536-A7D207659CA5}" destId="{71475216-4304-4912-8992-689618DA24EC}" srcOrd="0" destOrd="0" parTransId="{6F399BBF-EDD5-4B8D-9CA4-7E2C3B1C6C40}" sibTransId="{BEC61BCF-7FAD-4474-AF3D-230D47A66CCA}"/>
    <dgm:cxn modelId="{DBCCA26D-DD24-42BA-94BF-3CD3A3640B9F}" type="presOf" srcId="{9E5C3B34-3DE4-4055-8536-A7D207659CA5}" destId="{80F82963-8497-47F9-BAB3-A5CCB8F9C004}" srcOrd="0" destOrd="0" presId="urn:microsoft.com/office/officeart/2005/8/layout/vList2"/>
    <dgm:cxn modelId="{1C41BF80-4556-45D1-A7B3-C2CB2078FF7A}" type="presParOf" srcId="{80F82963-8497-47F9-BAB3-A5CCB8F9C004}" destId="{92D0C16E-F252-40FE-97E7-40E3BA91AA9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D0C16E-F252-40FE-97E7-40E3BA91AA98}">
      <dsp:nvSpPr>
        <dsp:cNvPr id="0" name=""/>
        <dsp:cNvSpPr/>
      </dsp:nvSpPr>
      <dsp:spPr>
        <a:xfrm>
          <a:off x="0" y="380"/>
          <a:ext cx="7772400" cy="146926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1460" tIns="251460" rIns="251460" bIns="251460" numCol="1" spcCol="1270" anchor="ctr" anchorCtr="0">
          <a:noAutofit/>
        </a:bodyPr>
        <a:lstStyle/>
        <a:p>
          <a:pPr lvl="0" algn="l" defTabSz="2933700" rtl="0">
            <a:lnSpc>
              <a:spcPct val="90000"/>
            </a:lnSpc>
            <a:spcBef>
              <a:spcPct val="0"/>
            </a:spcBef>
            <a:spcAft>
              <a:spcPct val="35000"/>
            </a:spcAft>
          </a:pPr>
          <a:r>
            <a:rPr lang="es-CO" sz="6600" kern="1200" dirty="0" smtClean="0">
              <a:latin typeface="Algerian" pitchFamily="82" charset="0"/>
            </a:rPr>
            <a:t>ASÍ COMO ESTAS</a:t>
          </a:r>
          <a:endParaRPr lang="es-CO" sz="6600" kern="1200" dirty="0">
            <a:latin typeface="Algerian" pitchFamily="82" charset="0"/>
          </a:endParaRPr>
        </a:p>
      </dsp:txBody>
      <dsp:txXfrm>
        <a:off x="71724" y="72104"/>
        <a:ext cx="7628952" cy="132581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24/08/2015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24/08/2015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24/08/2015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24/08/2015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24/08/2015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24/08/2015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24/08/2015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24/08/2015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54337311"/>
              </p:ext>
            </p:extLst>
          </p:nvPr>
        </p:nvGraphicFramePr>
        <p:xfrm>
          <a:off x="611560" y="692696"/>
          <a:ext cx="7772400" cy="1470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Subtítulo"/>
          <p:cNvSpPr>
            <a:spLocks noGrp="1"/>
          </p:cNvSpPr>
          <p:nvPr>
            <p:ph type="subTitle" idx="1"/>
          </p:nvPr>
        </p:nvSpPr>
        <p:spPr>
          <a:xfrm>
            <a:off x="1259632" y="5949280"/>
            <a:ext cx="6400800" cy="600472"/>
          </a:xfrm>
          <a:solidFill>
            <a:srgbClr val="0070C0"/>
          </a:solidFill>
        </p:spPr>
        <p:txBody>
          <a:bodyPr>
            <a:normAutofit fontScale="25000" lnSpcReduction="20000"/>
          </a:bodyPr>
          <a:lstStyle/>
          <a:p>
            <a:r>
              <a:rPr lang="es-CO" sz="14400" b="1" dirty="0" smtClean="0">
                <a:solidFill>
                  <a:srgbClr val="002060"/>
                </a:solidFill>
              </a:rPr>
              <a:t>Texto </a:t>
            </a:r>
            <a:r>
              <a:rPr lang="es-CO" sz="14400" b="1" dirty="0">
                <a:solidFill>
                  <a:srgbClr val="002060"/>
                </a:solidFill>
              </a:rPr>
              <a:t>b</a:t>
            </a:r>
            <a:r>
              <a:rPr lang="es-CO" sz="14400" b="1" dirty="0" smtClean="0">
                <a:solidFill>
                  <a:srgbClr val="002060"/>
                </a:solidFill>
              </a:rPr>
              <a:t>ase: Luc.15:20</a:t>
            </a:r>
            <a:r>
              <a:rPr lang="es-CO" sz="12800" dirty="0" smtClean="0"/>
              <a:t>. </a:t>
            </a:r>
            <a:endParaRPr lang="es-CO" sz="12800" dirty="0"/>
          </a:p>
        </p:txBody>
      </p:sp>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39752" y="2132856"/>
            <a:ext cx="4464496"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6544143"/>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rmAutofit/>
          </a:bodyPr>
          <a:lstStyle/>
          <a:p>
            <a:r>
              <a:rPr lang="es-CO" sz="6000" b="1" i="1" dirty="0"/>
              <a:t>ASÍ COMO </a:t>
            </a:r>
            <a:r>
              <a:rPr lang="es-CO" sz="6000" b="1" i="1" dirty="0" smtClean="0"/>
              <a:t>ESTAS</a:t>
            </a:r>
            <a:endParaRPr lang="es-CO" sz="6000" b="1" i="1" dirty="0"/>
          </a:p>
        </p:txBody>
      </p:sp>
      <p:sp>
        <p:nvSpPr>
          <p:cNvPr id="3" name="2 Marcador de contenido"/>
          <p:cNvSpPr>
            <a:spLocks noGrp="1"/>
          </p:cNvSpPr>
          <p:nvPr>
            <p:ph idx="1"/>
          </p:nvPr>
        </p:nvSpPr>
        <p:spPr>
          <a:xfrm>
            <a:off x="457200" y="1600200"/>
            <a:ext cx="4114800" cy="4525963"/>
          </a:xfrm>
        </p:spPr>
        <p:txBody>
          <a:bodyPr>
            <a:noAutofit/>
          </a:bodyPr>
          <a:lstStyle/>
          <a:p>
            <a:pPr marL="0" indent="0" algn="ctr">
              <a:buNone/>
            </a:pPr>
            <a:r>
              <a:rPr lang="es-CO" sz="4400" dirty="0" smtClean="0"/>
              <a:t>«</a:t>
            </a:r>
            <a:r>
              <a:rPr lang="es-CO" sz="4800" dirty="0" smtClean="0">
                <a:latin typeface="Agency FB" pitchFamily="34" charset="0"/>
              </a:rPr>
              <a:t>Venid </a:t>
            </a:r>
            <a:r>
              <a:rPr lang="es-CO" sz="4800" dirty="0">
                <a:latin typeface="Agency FB" pitchFamily="34" charset="0"/>
              </a:rPr>
              <a:t>a mí todos los que estáis trabajados y cargados, y yo os haré </a:t>
            </a:r>
            <a:r>
              <a:rPr lang="es-CO" sz="4800" dirty="0" smtClean="0">
                <a:latin typeface="Agency FB" pitchFamily="34" charset="0"/>
              </a:rPr>
              <a:t>descansar</a:t>
            </a:r>
            <a:r>
              <a:rPr lang="es-CO" sz="4400" dirty="0" smtClean="0"/>
              <a:t>» </a:t>
            </a:r>
          </a:p>
          <a:p>
            <a:pPr marL="0" indent="0" algn="ctr">
              <a:buNone/>
            </a:pPr>
            <a:r>
              <a:rPr lang="es-CO" sz="4400" dirty="0" smtClean="0">
                <a:solidFill>
                  <a:srgbClr val="FF0000"/>
                </a:solidFill>
              </a:rPr>
              <a:t>Mateo 11:28.</a:t>
            </a:r>
            <a:endParaRPr lang="es-CO" sz="4400"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2276872"/>
            <a:ext cx="3888432" cy="33287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89141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80">
                                          <p:stCondLst>
                                            <p:cond delay="0"/>
                                          </p:stCondLst>
                                        </p:cTn>
                                        <p:tgtEl>
                                          <p:spTgt spid="2050"/>
                                        </p:tgtEl>
                                      </p:cBhvr>
                                    </p:animEffect>
                                    <p:anim calcmode="lin" valueType="num">
                                      <p:cBhvr>
                                        <p:cTn id="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0"/>
                                        </p:tgtEl>
                                      </p:cBhvr>
                                      <p:to x="100000" y="60000"/>
                                    </p:animScale>
                                    <p:animScale>
                                      <p:cBhvr>
                                        <p:cTn id="14" dur="166" decel="50000">
                                          <p:stCondLst>
                                            <p:cond delay="676"/>
                                          </p:stCondLst>
                                        </p:cTn>
                                        <p:tgtEl>
                                          <p:spTgt spid="2050"/>
                                        </p:tgtEl>
                                      </p:cBhvr>
                                      <p:to x="100000" y="100000"/>
                                    </p:animScale>
                                    <p:animScale>
                                      <p:cBhvr>
                                        <p:cTn id="15" dur="26">
                                          <p:stCondLst>
                                            <p:cond delay="1312"/>
                                          </p:stCondLst>
                                        </p:cTn>
                                        <p:tgtEl>
                                          <p:spTgt spid="2050"/>
                                        </p:tgtEl>
                                      </p:cBhvr>
                                      <p:to x="100000" y="80000"/>
                                    </p:animScale>
                                    <p:animScale>
                                      <p:cBhvr>
                                        <p:cTn id="16" dur="166" decel="50000">
                                          <p:stCondLst>
                                            <p:cond delay="1338"/>
                                          </p:stCondLst>
                                        </p:cTn>
                                        <p:tgtEl>
                                          <p:spTgt spid="2050"/>
                                        </p:tgtEl>
                                      </p:cBhvr>
                                      <p:to x="100000" y="100000"/>
                                    </p:animScale>
                                    <p:animScale>
                                      <p:cBhvr>
                                        <p:cTn id="17" dur="26">
                                          <p:stCondLst>
                                            <p:cond delay="1642"/>
                                          </p:stCondLst>
                                        </p:cTn>
                                        <p:tgtEl>
                                          <p:spTgt spid="2050"/>
                                        </p:tgtEl>
                                      </p:cBhvr>
                                      <p:to x="100000" y="90000"/>
                                    </p:animScale>
                                    <p:animScale>
                                      <p:cBhvr>
                                        <p:cTn id="18" dur="166" decel="50000">
                                          <p:stCondLst>
                                            <p:cond delay="1668"/>
                                          </p:stCondLst>
                                        </p:cTn>
                                        <p:tgtEl>
                                          <p:spTgt spid="2050"/>
                                        </p:tgtEl>
                                      </p:cBhvr>
                                      <p:to x="100000" y="100000"/>
                                    </p:animScale>
                                    <p:animScale>
                                      <p:cBhvr>
                                        <p:cTn id="19" dur="26">
                                          <p:stCondLst>
                                            <p:cond delay="1808"/>
                                          </p:stCondLst>
                                        </p:cTn>
                                        <p:tgtEl>
                                          <p:spTgt spid="2050"/>
                                        </p:tgtEl>
                                      </p:cBhvr>
                                      <p:to x="100000" y="95000"/>
                                    </p:animScale>
                                    <p:animScale>
                                      <p:cBhvr>
                                        <p:cTn id="20"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buNone/>
            </a:pPr>
            <a:r>
              <a:rPr lang="es-CO" dirty="0" smtClean="0"/>
              <a:t>El texto que hemos escogido para este tema se encuentra en </a:t>
            </a:r>
            <a:r>
              <a:rPr lang="es-CO" dirty="0" smtClean="0">
                <a:solidFill>
                  <a:srgbClr val="FF0000"/>
                </a:solidFill>
              </a:rPr>
              <a:t>Lucas 15:20</a:t>
            </a:r>
            <a:r>
              <a:rPr lang="es-CO" dirty="0">
                <a:solidFill>
                  <a:srgbClr val="FF0000"/>
                </a:solidFill>
              </a:rPr>
              <a:t>:  </a:t>
            </a:r>
            <a:r>
              <a:rPr lang="es-CO" dirty="0" smtClean="0"/>
              <a:t>«</a:t>
            </a:r>
            <a:r>
              <a:rPr lang="es-CO" dirty="0" smtClean="0">
                <a:latin typeface="Agency FB" pitchFamily="34" charset="0"/>
              </a:rPr>
              <a:t>Y </a:t>
            </a:r>
            <a:r>
              <a:rPr lang="es-CO" dirty="0">
                <a:latin typeface="Agency FB" pitchFamily="34" charset="0"/>
              </a:rPr>
              <a:t>levantándose, vino a su padre. Y cuando aún estaba lejos, lo vio su padre, y fue movido a misericordia, y corrió, y se echó sobre su cuello, y le </a:t>
            </a:r>
            <a:r>
              <a:rPr lang="es-CO" dirty="0" smtClean="0">
                <a:latin typeface="Agency FB" pitchFamily="34" charset="0"/>
              </a:rPr>
              <a:t>besó</a:t>
            </a:r>
            <a:r>
              <a:rPr lang="es-CO" dirty="0" smtClean="0"/>
              <a:t>». </a:t>
            </a:r>
          </a:p>
          <a:p>
            <a:pPr marL="0" indent="0">
              <a:buNone/>
            </a:pPr>
            <a:endParaRPr lang="es-CO" dirty="0" smtClean="0"/>
          </a:p>
          <a:p>
            <a:pPr marL="0" indent="0">
              <a:buNone/>
            </a:pPr>
            <a:r>
              <a:rPr lang="es-CO" dirty="0"/>
              <a:t> </a:t>
            </a:r>
            <a:r>
              <a:rPr lang="es-CO" dirty="0" smtClean="0"/>
              <a:t>Para entender un poco mejor la trayectoria de este tema y entender cual es la situación de una persona que vive separada de Dios, viviendo en desobediencia a sus Santos Mandamientos, se utilizan los cerdos como símbolo de suciedad, por tanto es necesario leer desde el </a:t>
            </a:r>
            <a:r>
              <a:rPr lang="es-CO" u="sng" dirty="0" smtClean="0">
                <a:solidFill>
                  <a:srgbClr val="FF0000"/>
                </a:solidFill>
              </a:rPr>
              <a:t>verso 16: </a:t>
            </a:r>
          </a:p>
          <a:p>
            <a:pPr marL="0" indent="0">
              <a:buNone/>
            </a:pPr>
            <a:r>
              <a:rPr lang="es-CO" dirty="0" smtClean="0"/>
              <a:t>«</a:t>
            </a:r>
            <a:r>
              <a:rPr lang="es-CO" dirty="0" smtClean="0">
                <a:latin typeface="Agency FB" pitchFamily="34" charset="0"/>
              </a:rPr>
              <a:t>Y </a:t>
            </a:r>
            <a:r>
              <a:rPr lang="es-CO" dirty="0">
                <a:latin typeface="Agency FB" pitchFamily="34" charset="0"/>
              </a:rPr>
              <a:t>fue y se arrimó a uno de los ciudadanos de aquella tierra, el cual le envió a su hacienda para que apacentase </a:t>
            </a:r>
            <a:r>
              <a:rPr lang="es-CO" dirty="0" smtClean="0">
                <a:latin typeface="Agency FB" pitchFamily="34" charset="0"/>
              </a:rPr>
              <a:t>cerdos</a:t>
            </a:r>
            <a:r>
              <a:rPr lang="es-CO" dirty="0" smtClean="0"/>
              <a:t>». </a:t>
            </a:r>
          </a:p>
          <a:p>
            <a:pPr marL="0" indent="0">
              <a:buNone/>
            </a:pPr>
            <a:endParaRPr lang="es-CO" dirty="0" smtClean="0"/>
          </a:p>
        </p:txBody>
      </p:sp>
    </p:spTree>
    <p:extLst>
      <p:ext uri="{BB962C8B-B14F-4D97-AF65-F5344CB8AC3E}">
        <p14:creationId xmlns:p14="http://schemas.microsoft.com/office/powerpoint/2010/main" val="3090505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4104456"/>
          </a:xfrm>
          <a:solidFill>
            <a:schemeClr val="accent5">
              <a:lumMod val="20000"/>
              <a:lumOff val="80000"/>
            </a:schemeClr>
          </a:solidFill>
        </p:spPr>
        <p:txBody>
          <a:bodyPr>
            <a:normAutofit fontScale="77500" lnSpcReduction="20000"/>
          </a:bodyPr>
          <a:lstStyle/>
          <a:p>
            <a:pPr marL="0" indent="0">
              <a:buNone/>
            </a:pPr>
            <a:r>
              <a:rPr lang="es-CO" dirty="0"/>
              <a:t>Se arrimó. Gr. kolláō, que quiere decir: “unirse a”, “pegarse a”, </a:t>
            </a:r>
            <a:r>
              <a:rPr lang="es-CO" dirty="0" smtClean="0"/>
              <a:t>. </a:t>
            </a:r>
            <a:r>
              <a:rPr lang="es-CO" dirty="0">
                <a:solidFill>
                  <a:srgbClr val="FF0000"/>
                </a:solidFill>
              </a:rPr>
              <a:t>El joven, separado de Dios comenzó una vida de degradación, </a:t>
            </a:r>
            <a:r>
              <a:rPr lang="es-CO" dirty="0" smtClean="0">
                <a:solidFill>
                  <a:srgbClr val="FF0000"/>
                </a:solidFill>
              </a:rPr>
              <a:t>poco a poco, paso a paso, y </a:t>
            </a:r>
            <a:r>
              <a:rPr lang="es-CO" dirty="0">
                <a:solidFill>
                  <a:srgbClr val="FF0000"/>
                </a:solidFill>
              </a:rPr>
              <a:t>finalmente se vendió prácticamente a uno que tenía muy poco que ofrecerle. Su degradación era tal que prácticamente, ya no le interesaban los principios adquiridos al lado de su padre. </a:t>
            </a:r>
            <a:r>
              <a:rPr lang="es-CO" dirty="0" smtClean="0">
                <a:solidFill>
                  <a:srgbClr val="FF0000"/>
                </a:solidFill>
              </a:rPr>
              <a:t> </a:t>
            </a:r>
          </a:p>
          <a:p>
            <a:endParaRPr lang="es-CO" dirty="0" smtClean="0"/>
          </a:p>
          <a:p>
            <a:r>
              <a:rPr lang="es-CO" b="1" dirty="0" smtClean="0"/>
              <a:t>Se arrimó a uno </a:t>
            </a:r>
            <a:r>
              <a:rPr lang="es-CO" b="1" dirty="0"/>
              <a:t>de los </a:t>
            </a:r>
            <a:r>
              <a:rPr lang="es-CO" b="1" dirty="0" smtClean="0"/>
              <a:t>ciudadanos de aquella tierra</a:t>
            </a:r>
            <a:r>
              <a:rPr lang="es-CO" dirty="0" smtClean="0"/>
              <a:t>. </a:t>
            </a:r>
            <a:r>
              <a:rPr lang="es-CO" dirty="0"/>
              <a:t>Como el joven estaba en una “provincia lejana”, es probable que este ciudadano fuera gentil y </a:t>
            </a:r>
            <a:r>
              <a:rPr lang="es-CO" dirty="0" smtClean="0"/>
              <a:t>pagano, por tanto, menos podría inculcarle al joven principios morales. </a:t>
            </a:r>
          </a:p>
        </p:txBody>
      </p:sp>
      <p:sp>
        <p:nvSpPr>
          <p:cNvPr id="2" name="1 Rectángulo"/>
          <p:cNvSpPr/>
          <p:nvPr/>
        </p:nvSpPr>
        <p:spPr>
          <a:xfrm>
            <a:off x="467544" y="4611231"/>
            <a:ext cx="5976664" cy="2246769"/>
          </a:xfrm>
          <a:prstGeom prst="rect">
            <a:avLst/>
          </a:prstGeom>
        </p:spPr>
        <p:txBody>
          <a:bodyPr wrap="square">
            <a:spAutoFit/>
          </a:bodyPr>
          <a:lstStyle/>
          <a:p>
            <a:r>
              <a:rPr lang="es-CO" sz="2800" dirty="0"/>
              <a:t>El cual le envió a su hacienda para que apacentase cerdos.  Este ciudadano tenía evidentemente una buena propiedad.  Para que apacentase cerdos.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725144"/>
            <a:ext cx="2365995" cy="1873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564312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par>
                                <p:cTn id="13" presetID="22" presetClass="entr" presetSubtype="4"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wipe(down)">
                                      <p:cBhvr>
                                        <p:cTn id="15"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2">
              <a:lumMod val="75000"/>
            </a:schemeClr>
          </a:solidFill>
        </p:spPr>
        <p:txBody>
          <a:bodyPr>
            <a:normAutofit fontScale="85000" lnSpcReduction="10000"/>
          </a:bodyPr>
          <a:lstStyle/>
          <a:p>
            <a:pPr marL="0" indent="0">
              <a:buNone/>
            </a:pPr>
            <a:r>
              <a:rPr lang="es-CO" dirty="0"/>
              <a:t>Difícilmente podría haber un trabajo más degradante para un judío, para quien el cerdo era un animal inmundo.  El joven no podría haberse humillado más.  </a:t>
            </a:r>
            <a:endParaRPr lang="es-CO" dirty="0" smtClean="0"/>
          </a:p>
          <a:p>
            <a:pPr marL="0" indent="0">
              <a:buNone/>
            </a:pPr>
            <a:r>
              <a:rPr lang="es-CO" dirty="0" smtClean="0"/>
              <a:t>Quizá </a:t>
            </a:r>
            <a:r>
              <a:rPr lang="es-CO" dirty="0"/>
              <a:t>no estaba capacitado para un empleo mejor.  Es evidente que en su casa no había ocupado su tiempo provechosamente aprendiendo algún oficio, y su vida disoluta </a:t>
            </a:r>
            <a:r>
              <a:rPr lang="es-CO" dirty="0" smtClean="0"/>
              <a:t>como lo dice </a:t>
            </a:r>
            <a:r>
              <a:rPr lang="es-CO" dirty="0" smtClean="0">
                <a:solidFill>
                  <a:srgbClr val="FF0000"/>
                </a:solidFill>
              </a:rPr>
              <a:t>(Luk.15:13</a:t>
            </a:r>
            <a:r>
              <a:rPr lang="es-CO" dirty="0">
                <a:solidFill>
                  <a:srgbClr val="FF0000"/>
                </a:solidFill>
              </a:rPr>
              <a:t>) </a:t>
            </a:r>
            <a:r>
              <a:rPr lang="es-CO" dirty="0"/>
              <a:t>lo había convertido en un desamparado por la sociedad</a:t>
            </a:r>
            <a:r>
              <a:rPr lang="es-CO" dirty="0" smtClean="0"/>
              <a:t>.</a:t>
            </a:r>
          </a:p>
          <a:p>
            <a:pPr marL="0" indent="0">
              <a:buNone/>
            </a:pPr>
            <a:endParaRPr lang="es-CO" dirty="0"/>
          </a:p>
          <a:p>
            <a:pPr marL="0" indent="0">
              <a:buNone/>
            </a:pPr>
            <a:r>
              <a:rPr lang="es-CO" dirty="0" smtClean="0"/>
              <a:t>Para </a:t>
            </a:r>
            <a:r>
              <a:rPr lang="es-CO" dirty="0"/>
              <a:t>entender </a:t>
            </a:r>
            <a:r>
              <a:rPr lang="es-CO" dirty="0" smtClean="0"/>
              <a:t>este tema titulado «ASÍ COMO ESTÁS» leamos ahora los </a:t>
            </a:r>
            <a:r>
              <a:rPr lang="es-CO" dirty="0" smtClean="0">
                <a:solidFill>
                  <a:srgbClr val="FF0000"/>
                </a:solidFill>
              </a:rPr>
              <a:t>versos  </a:t>
            </a:r>
            <a:r>
              <a:rPr lang="es-CO" dirty="0">
                <a:solidFill>
                  <a:srgbClr val="FF0000"/>
                </a:solidFill>
              </a:rPr>
              <a:t>17 al 19 </a:t>
            </a:r>
            <a:r>
              <a:rPr lang="es-CO" dirty="0"/>
              <a:t>que </a:t>
            </a:r>
            <a:r>
              <a:rPr lang="es-CO" dirty="0" smtClean="0"/>
              <a:t>dicen: </a:t>
            </a:r>
            <a:r>
              <a:rPr lang="es-CO" dirty="0"/>
              <a:t>«</a:t>
            </a:r>
            <a:r>
              <a:rPr lang="es-CO" dirty="0">
                <a:latin typeface="Agency FB" pitchFamily="34" charset="0"/>
              </a:rPr>
              <a:t>Y volviendo en sí, dijo: ¡Cuántos jornaleros en casa de mi padre tienen abundancia de pan, y yo aquí perezco de hambre! 18 Me levantaré e iré a mi padre, y le diré: Padre, he pecado contra el cielo y contra ti. 19 Ya no soy digno de ser llamado tu hijo; hazme como a uno de tus jornaleros</a:t>
            </a:r>
            <a:r>
              <a:rPr lang="es-CO" dirty="0"/>
              <a:t>».</a:t>
            </a:r>
          </a:p>
        </p:txBody>
      </p:sp>
    </p:spTree>
    <p:extLst>
      <p:ext uri="{BB962C8B-B14F-4D97-AF65-F5344CB8AC3E}">
        <p14:creationId xmlns:p14="http://schemas.microsoft.com/office/powerpoint/2010/main" val="367208368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20000"/>
          </a:bodyPr>
          <a:lstStyle/>
          <a:p>
            <a:pPr marL="0" indent="0">
              <a:buNone/>
            </a:pPr>
            <a:r>
              <a:rPr lang="es-CO" dirty="0" smtClean="0"/>
              <a:t> Este es un ejemplo de algunas </a:t>
            </a:r>
            <a:r>
              <a:rPr lang="es-CO" dirty="0"/>
              <a:t>personas </a:t>
            </a:r>
            <a:r>
              <a:rPr lang="es-CO" dirty="0" smtClean="0"/>
              <a:t>que parecen </a:t>
            </a:r>
            <a:r>
              <a:rPr lang="es-CO" dirty="0"/>
              <a:t>ir, a la deriva llevados por las corrientes de la vida, sin pensar seriamente hasta que se enfrentan con la muerte.  El joven pródigo había estado, sin duda, fuera de sí, pero su terrible necesidad lo obligó a </a:t>
            </a:r>
            <a:r>
              <a:rPr lang="es-CO" u="sng" dirty="0"/>
              <a:t>volver en sí</a:t>
            </a:r>
            <a:r>
              <a:rPr lang="es-CO" dirty="0"/>
              <a:t>.  </a:t>
            </a:r>
            <a:endParaRPr lang="es-CO" dirty="0" smtClean="0"/>
          </a:p>
          <a:p>
            <a:pPr marL="0" indent="0">
              <a:buNone/>
            </a:pPr>
            <a:endParaRPr lang="es-CO" dirty="0" smtClean="0"/>
          </a:p>
          <a:p>
            <a:pPr marL="0" indent="0">
              <a:buNone/>
            </a:pPr>
            <a:r>
              <a:rPr lang="es-CO" b="1" dirty="0" smtClean="0">
                <a:solidFill>
                  <a:srgbClr val="FF0000"/>
                </a:solidFill>
              </a:rPr>
              <a:t>Quienes </a:t>
            </a:r>
            <a:r>
              <a:rPr lang="es-CO" b="1" dirty="0">
                <a:solidFill>
                  <a:srgbClr val="FF0000"/>
                </a:solidFill>
              </a:rPr>
              <a:t>viven, o más bien existen, exclusivamente en un nivel físico nada más, no tienen la capacidad de comprender las lecciones de la vida excepto cuando éstas se les presentan bajo la forma de necesidades, deseos o dolores físicos.  </a:t>
            </a:r>
            <a:endParaRPr lang="es-CO" b="1" dirty="0" smtClean="0">
              <a:solidFill>
                <a:srgbClr val="FF0000"/>
              </a:solidFill>
            </a:endParaRPr>
          </a:p>
          <a:p>
            <a:pPr marL="0" indent="0">
              <a:buNone/>
            </a:pPr>
            <a:endParaRPr lang="es-CO" dirty="0" smtClean="0"/>
          </a:p>
          <a:p>
            <a:pPr marL="0" indent="0">
              <a:buNone/>
            </a:pPr>
            <a:r>
              <a:rPr lang="es-CO" dirty="0" smtClean="0"/>
              <a:t>Este </a:t>
            </a:r>
            <a:r>
              <a:rPr lang="es-CO" dirty="0"/>
              <a:t>joven había vivido fuera de sí, pero ahora volvió en sí.  Se encontró a sí mismo -indudablemente una experiencia nueva- y comenzó a comprender cuán necio había </a:t>
            </a:r>
            <a:r>
              <a:rPr lang="es-CO" dirty="0" smtClean="0"/>
              <a:t>sido, al separarse de su padre. </a:t>
            </a:r>
            <a:endParaRPr lang="es-CO" dirty="0"/>
          </a:p>
        </p:txBody>
      </p:sp>
    </p:spTree>
    <p:extLst>
      <p:ext uri="{BB962C8B-B14F-4D97-AF65-F5344CB8AC3E}">
        <p14:creationId xmlns:p14="http://schemas.microsoft.com/office/powerpoint/2010/main" val="33678379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16632"/>
            <a:ext cx="8579296" cy="6480720"/>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dirty="0"/>
              <a:t> !Cuántos jornaleros!  </a:t>
            </a:r>
            <a:r>
              <a:rPr lang="es-CO" dirty="0" smtClean="0"/>
              <a:t>Dice él: Nótese </a:t>
            </a:r>
            <a:r>
              <a:rPr lang="es-CO" dirty="0"/>
              <a:t>que se habla de “jornaleros” y no de esclavos.  Es probable que el joven hubiera despreciado o aun maltratado a los jornaleros de su padre.  Ahora la suerte de un jornalero en la casa de su padre le parecía sumamente deseable. </a:t>
            </a:r>
            <a:endParaRPr lang="es-CO" dirty="0" smtClean="0"/>
          </a:p>
          <a:p>
            <a:pPr marL="0" indent="0">
              <a:buNone/>
            </a:pPr>
            <a:endParaRPr lang="es-CO" dirty="0" smtClean="0"/>
          </a:p>
          <a:p>
            <a:pPr marL="0" indent="0">
              <a:buNone/>
            </a:pPr>
            <a:r>
              <a:rPr lang="es-CO" dirty="0" smtClean="0"/>
              <a:t>En </a:t>
            </a:r>
            <a:r>
              <a:rPr lang="es-CO" dirty="0"/>
              <a:t>la práctica, </a:t>
            </a:r>
            <a:r>
              <a:rPr lang="es-CO" dirty="0" smtClean="0"/>
              <a:t>lejos de su padre quien le proveía todo lo necesario, era </a:t>
            </a:r>
            <a:r>
              <a:rPr lang="es-CO" dirty="0"/>
              <a:t>un esclavo que se estaba muriendo de hambre. La  libertad de la cual se había jactado, finalmente había resultado ser la peor clase de esclavitud, lo cual había ocurrido siempre, pero el joven no se había dado cuenta. </a:t>
            </a:r>
            <a:endParaRPr lang="es-CO" dirty="0" smtClean="0"/>
          </a:p>
          <a:p>
            <a:pPr marL="0" indent="0">
              <a:buNone/>
            </a:pPr>
            <a:endParaRPr lang="es-CO" dirty="0" smtClean="0"/>
          </a:p>
          <a:p>
            <a:pPr marL="0" indent="0">
              <a:buNone/>
            </a:pPr>
            <a:r>
              <a:rPr lang="es-CO" dirty="0" smtClean="0"/>
              <a:t>Este </a:t>
            </a:r>
            <a:r>
              <a:rPr lang="es-CO" dirty="0"/>
              <a:t>era el punto culminante de una vida vivida según la filosofía del mundo materialista. </a:t>
            </a:r>
            <a:r>
              <a:rPr lang="es-CO" u="sng" dirty="0"/>
              <a:t>Su condición era el resultado de su propio proceder</a:t>
            </a:r>
            <a:r>
              <a:rPr lang="es-CO" dirty="0"/>
              <a:t>. Para el pródigo ahora comenzaba a cobrar significado la sabiduría de la filosofía que su padre tenía de la </a:t>
            </a:r>
            <a:r>
              <a:rPr lang="es-CO" dirty="0" smtClean="0"/>
              <a:t>vida, y pensó: «mi padre tenía razón».</a:t>
            </a:r>
            <a:endParaRPr lang="es-CO" dirty="0"/>
          </a:p>
        </p:txBody>
      </p:sp>
    </p:spTree>
    <p:extLst>
      <p:ext uri="{BB962C8B-B14F-4D97-AF65-F5344CB8AC3E}">
        <p14:creationId xmlns:p14="http://schemas.microsoft.com/office/powerpoint/2010/main" val="12537265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08712"/>
          </a:xfrm>
          <a:solidFill>
            <a:schemeClr val="accent1">
              <a:lumMod val="20000"/>
              <a:lumOff val="80000"/>
            </a:schemeClr>
          </a:solidFill>
        </p:spPr>
        <p:txBody>
          <a:bodyPr>
            <a:normAutofit fontScale="77500" lnSpcReduction="20000"/>
          </a:bodyPr>
          <a:lstStyle/>
          <a:p>
            <a:pPr marL="0" indent="0">
              <a:buNone/>
            </a:pPr>
            <a:r>
              <a:rPr lang="es-CO" dirty="0"/>
              <a:t>Me levantaré. </a:t>
            </a:r>
            <a:r>
              <a:rPr lang="es-CO" dirty="0" smtClean="0"/>
              <a:t>Quizá </a:t>
            </a:r>
            <a:r>
              <a:rPr lang="es-CO" dirty="0"/>
              <a:t>tanto moral como físicamente. Se levantó del letargo y de la desesperación que habían oscurecido su vida con la siniestra amenaza del desastre y la desolación.  Aún no tenía un concepto correcto de la naturaleza del amor de su padre.  Pero la justicia de su padre había producido la desesperada esperanza de que lo trataría así como trataba a sus jornaleros. </a:t>
            </a:r>
            <a:r>
              <a:rPr lang="es-CO" dirty="0" smtClean="0"/>
              <a:t>¡Con amor! </a:t>
            </a:r>
          </a:p>
          <a:p>
            <a:r>
              <a:rPr lang="es-CO" b="1" u="sng" dirty="0" smtClean="0"/>
              <a:t>He pecado contra el cielo</a:t>
            </a:r>
            <a:r>
              <a:rPr lang="es-CO" dirty="0" smtClean="0"/>
              <a:t>.  Parece </a:t>
            </a:r>
            <a:r>
              <a:rPr lang="es-CO" dirty="0"/>
              <a:t>que no se le ocurrió la posibilidad de inventar algún pretexto para justificar su conducta, ni mucho menos culpar a su padre por lo ocurrido.  Su condición testificaba que su padre siempre había tenido razón y que él se había equivocado.  Su confesión debía ser honrada y completa. </a:t>
            </a:r>
          </a:p>
          <a:p>
            <a:pPr marL="0" indent="0">
              <a:buNone/>
            </a:pPr>
            <a:r>
              <a:rPr lang="es-CO" dirty="0" smtClean="0"/>
              <a:t>La </a:t>
            </a:r>
            <a:r>
              <a:rPr lang="es-CO" dirty="0"/>
              <a:t>instrucción religiosa que había recibido en casa de su padre no había sido enteramente olvidada.  Comprendía que cualquier falta contra su prójimo era conceptuada por el cielo como si se hubiera cometido contra </a:t>
            </a:r>
            <a:r>
              <a:rPr lang="es-CO" dirty="0" smtClean="0"/>
              <a:t>Dios, como lo pensó José en </a:t>
            </a:r>
            <a:r>
              <a:rPr lang="es-CO" u="sng" dirty="0">
                <a:solidFill>
                  <a:srgbClr val="FF0000"/>
                </a:solidFill>
              </a:rPr>
              <a:t>(</a:t>
            </a:r>
            <a:r>
              <a:rPr lang="es-CO" u="sng" dirty="0" smtClean="0">
                <a:solidFill>
                  <a:srgbClr val="FF0000"/>
                </a:solidFill>
              </a:rPr>
              <a:t>Gen.39:9</a:t>
            </a:r>
            <a:r>
              <a:rPr lang="es-CO" u="sng" dirty="0">
                <a:solidFill>
                  <a:srgbClr val="FF0000"/>
                </a:solidFill>
              </a:rPr>
              <a:t>)</a:t>
            </a:r>
            <a:r>
              <a:rPr lang="es-CO" dirty="0"/>
              <a:t>.  Había estado violando abiertamente todo el tiempo los principios del quinto mandamiento, y quizá los de los otros mandamientos. </a:t>
            </a:r>
          </a:p>
        </p:txBody>
      </p:sp>
    </p:spTree>
    <p:extLst>
      <p:ext uri="{BB962C8B-B14F-4D97-AF65-F5344CB8AC3E}">
        <p14:creationId xmlns:p14="http://schemas.microsoft.com/office/powerpoint/2010/main" val="30715852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20000"/>
          </a:bodyPr>
          <a:lstStyle/>
          <a:p>
            <a:pPr marL="0" indent="0">
              <a:buNone/>
            </a:pPr>
            <a:r>
              <a:rPr lang="es-CO" dirty="0" smtClean="0"/>
              <a:t>Y el </a:t>
            </a:r>
            <a:r>
              <a:rPr lang="es-CO" u="sng" dirty="0" smtClean="0">
                <a:solidFill>
                  <a:srgbClr val="FF0000"/>
                </a:solidFill>
              </a:rPr>
              <a:t>Verso 19</a:t>
            </a:r>
            <a:r>
              <a:rPr lang="es-CO" dirty="0" smtClean="0"/>
              <a:t>, comienza diciendo: «</a:t>
            </a:r>
            <a:r>
              <a:rPr lang="es-CO" b="1" dirty="0" smtClean="0">
                <a:latin typeface="Agency FB" pitchFamily="34" charset="0"/>
              </a:rPr>
              <a:t>Ya </a:t>
            </a:r>
            <a:r>
              <a:rPr lang="es-CO" b="1" dirty="0">
                <a:latin typeface="Agency FB" pitchFamily="34" charset="0"/>
              </a:rPr>
              <a:t>no soy </a:t>
            </a:r>
            <a:r>
              <a:rPr lang="es-CO" b="1" dirty="0" smtClean="0">
                <a:latin typeface="Agency FB" pitchFamily="34" charset="0"/>
              </a:rPr>
              <a:t>digno</a:t>
            </a:r>
            <a:r>
              <a:rPr lang="es-CO" b="1" dirty="0">
                <a:latin typeface="Agency FB" pitchFamily="34" charset="0"/>
              </a:rPr>
              <a:t> </a:t>
            </a:r>
            <a:r>
              <a:rPr lang="es-CO" b="1" dirty="0" smtClean="0">
                <a:latin typeface="Agency FB" pitchFamily="34" charset="0"/>
              </a:rPr>
              <a:t>de ser llamado tu hijo</a:t>
            </a:r>
            <a:r>
              <a:rPr lang="es-CO" dirty="0" smtClean="0">
                <a:latin typeface="Agency FB" pitchFamily="34" charset="0"/>
              </a:rPr>
              <a:t>»</a:t>
            </a:r>
            <a:r>
              <a:rPr lang="es-CO" dirty="0" smtClean="0"/>
              <a:t>. Lo que quiere decir que </a:t>
            </a:r>
            <a:r>
              <a:rPr lang="es-CO" dirty="0"/>
              <a:t>n</a:t>
            </a:r>
            <a:r>
              <a:rPr lang="es-CO" dirty="0" smtClean="0"/>
              <a:t>o </a:t>
            </a:r>
            <a:r>
              <a:rPr lang="es-CO" dirty="0"/>
              <a:t>se sentía digno de presentar una razón para que se le diera trabajo en la finca familiar.  No podía pretender que la hubiera, porque era evidente que no podía pedirle nada a su padre. </a:t>
            </a:r>
            <a:r>
              <a:rPr lang="es-CO" dirty="0" smtClean="0"/>
              <a:t>Recordemos que la herencia que le pertenecía la reclamó para malgastarla en sus andanzas sin ningún control.</a:t>
            </a:r>
            <a:endParaRPr lang="es-CO" dirty="0"/>
          </a:p>
          <a:p>
            <a:r>
              <a:rPr lang="es-CO" dirty="0"/>
              <a:t> </a:t>
            </a:r>
            <a:r>
              <a:rPr lang="es-CO" dirty="0" smtClean="0">
                <a:solidFill>
                  <a:srgbClr val="0070C0"/>
                </a:solidFill>
              </a:rPr>
              <a:t>«</a:t>
            </a:r>
            <a:r>
              <a:rPr lang="es-CO" b="1" dirty="0" smtClean="0">
                <a:solidFill>
                  <a:srgbClr val="0070C0"/>
                </a:solidFill>
                <a:latin typeface="Agency FB" pitchFamily="34" charset="0"/>
              </a:rPr>
              <a:t>Trátame como a uno </a:t>
            </a:r>
            <a:r>
              <a:rPr lang="es-CO" b="1" dirty="0">
                <a:solidFill>
                  <a:srgbClr val="0070C0"/>
                </a:solidFill>
                <a:latin typeface="Agency FB" pitchFamily="34" charset="0"/>
              </a:rPr>
              <a:t>de tus </a:t>
            </a:r>
            <a:r>
              <a:rPr lang="es-CO" b="1" dirty="0" smtClean="0">
                <a:solidFill>
                  <a:srgbClr val="0070C0"/>
                </a:solidFill>
                <a:latin typeface="Agency FB" pitchFamily="34" charset="0"/>
              </a:rPr>
              <a:t>jornaleros</a:t>
            </a:r>
            <a:r>
              <a:rPr lang="es-CO" dirty="0" smtClean="0">
                <a:solidFill>
                  <a:srgbClr val="0070C0"/>
                </a:solidFill>
              </a:rPr>
              <a:t>». Pediría </a:t>
            </a:r>
            <a:r>
              <a:rPr lang="es-CO" dirty="0">
                <a:solidFill>
                  <a:srgbClr val="0070C0"/>
                </a:solidFill>
              </a:rPr>
              <a:t>que se le concediera trabajo como un favor y no como un derecho.  No tenía derechos.  Antes no había estado dispuesto a someterse como hijo a la disciplina paterna; ahora estaba dispuesto a someterse a la disciplina que su padre, como dueño de la propiedad, aplicaba a sus siervos.  Prácticamente había renunciado a su padre, y podría haberse esperado que el padre, con toda justicia, lo desheredara como a hijo.  Sin embargo, existía la posibilidad de que lo aceptara como siervo. </a:t>
            </a:r>
          </a:p>
        </p:txBody>
      </p:sp>
    </p:spTree>
    <p:extLst>
      <p:ext uri="{BB962C8B-B14F-4D97-AF65-F5344CB8AC3E}">
        <p14:creationId xmlns:p14="http://schemas.microsoft.com/office/powerpoint/2010/main" val="321836973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480720"/>
          </a:xfrm>
          <a:solidFill>
            <a:schemeClr val="accent4">
              <a:lumMod val="20000"/>
              <a:lumOff val="80000"/>
            </a:schemeClr>
          </a:solidFill>
        </p:spPr>
        <p:txBody>
          <a:bodyPr>
            <a:normAutofit fontScale="85000" lnSpcReduction="20000"/>
          </a:bodyPr>
          <a:lstStyle/>
          <a:p>
            <a:pPr marL="0" indent="0" algn="ctr">
              <a:buNone/>
            </a:pPr>
            <a:r>
              <a:rPr lang="es-CO" dirty="0" smtClean="0"/>
              <a:t>Lo mencionado anteriormente, era solamente digamos, el cronograma de lo que él pensaba hacer y decirle a su padre al regresar a su lado.</a:t>
            </a:r>
          </a:p>
          <a:p>
            <a:pPr marL="0" indent="0" algn="ctr">
              <a:buNone/>
            </a:pPr>
            <a:r>
              <a:rPr lang="es-CO" dirty="0" smtClean="0"/>
              <a:t>Ahora veamos el resultado de su plan, y como fue recibido por su padre. </a:t>
            </a:r>
          </a:p>
          <a:p>
            <a:pPr marL="0" indent="0">
              <a:buNone/>
            </a:pPr>
            <a:endParaRPr lang="es-CO" u="sng" dirty="0" smtClean="0">
              <a:solidFill>
                <a:srgbClr val="FF0000"/>
              </a:solidFill>
            </a:endParaRPr>
          </a:p>
          <a:p>
            <a:pPr marL="0" indent="0" algn="ctr">
              <a:buNone/>
            </a:pPr>
            <a:r>
              <a:rPr lang="es-CO" u="sng" dirty="0" smtClean="0">
                <a:solidFill>
                  <a:srgbClr val="FF0000"/>
                </a:solidFill>
              </a:rPr>
              <a:t>Verso 20. </a:t>
            </a:r>
            <a:r>
              <a:rPr lang="es-CO" dirty="0" smtClean="0"/>
              <a:t>«Y </a:t>
            </a:r>
            <a:r>
              <a:rPr lang="es-CO" dirty="0"/>
              <a:t>levantándose, vino a su padre. Y cuando aún estaba lejos, lo vio su padre, y fue movido a misericordia, y corrió, y se echó sobre su cuello, y le </a:t>
            </a:r>
            <a:r>
              <a:rPr lang="es-CO" dirty="0" smtClean="0"/>
              <a:t>besó»</a:t>
            </a:r>
          </a:p>
          <a:p>
            <a:pPr marL="0" indent="0" algn="ctr">
              <a:buNone/>
            </a:pPr>
            <a:r>
              <a:rPr lang="es-CO" dirty="0" smtClean="0"/>
              <a:t>Evidentemente</a:t>
            </a:r>
            <a:r>
              <a:rPr lang="es-CO" dirty="0"/>
              <a:t>, el pródigo actuó sin demora, y en cuanto hizo su decisión, la llevó a cabo.  En la parábola el hijo es el que toma la iniciativa para volver al padre.  Parece como si fuera la elección del hijo y no el amor del padre lo que efectúa la reconciliación.  Por eso algunos han llegado a la conclusión errónea de que Jesús enseña que el primer paso en la reconciliación es que la persona vuelva a Dios por su propia voluntad, y no que es el amor de Dios el que primero la atrae.  </a:t>
            </a:r>
          </a:p>
        </p:txBody>
      </p:sp>
    </p:spTree>
    <p:extLst>
      <p:ext uri="{BB962C8B-B14F-4D97-AF65-F5344CB8AC3E}">
        <p14:creationId xmlns:p14="http://schemas.microsoft.com/office/powerpoint/2010/main" val="404464962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sz="3000" dirty="0" smtClean="0"/>
              <a:t>Jesús enseña la verdad de que la </a:t>
            </a:r>
            <a:r>
              <a:rPr lang="es-CO" sz="3000" dirty="0"/>
              <a:t>iniciativa para alcanzar la salvación y la reconciliación proviene de Dios. </a:t>
            </a:r>
            <a:endParaRPr lang="es-CO" sz="3000" dirty="0" smtClean="0"/>
          </a:p>
          <a:p>
            <a:pPr marL="0" indent="0">
              <a:buNone/>
            </a:pPr>
            <a:endParaRPr lang="es-CO" sz="3000" dirty="0" smtClean="0"/>
          </a:p>
          <a:p>
            <a:pPr marL="0" indent="0">
              <a:buNone/>
            </a:pPr>
            <a:r>
              <a:rPr lang="es-CO" sz="3000" dirty="0" smtClean="0"/>
              <a:t>Este principio se expone por el apóstol Pablo en </a:t>
            </a:r>
            <a:r>
              <a:rPr lang="es-CO" sz="3000" u="sng" dirty="0" smtClean="0">
                <a:solidFill>
                  <a:srgbClr val="FF0000"/>
                </a:solidFill>
              </a:rPr>
              <a:t>Romanos 5:8</a:t>
            </a:r>
            <a:r>
              <a:rPr lang="es-CO" sz="3000" dirty="0" smtClean="0"/>
              <a:t>, que dice: «</a:t>
            </a:r>
            <a:r>
              <a:rPr lang="es-CO" sz="3000" dirty="0" smtClean="0">
                <a:latin typeface="Agency FB" pitchFamily="34" charset="0"/>
              </a:rPr>
              <a:t>Mas </a:t>
            </a:r>
            <a:r>
              <a:rPr lang="es-CO" sz="3000" dirty="0">
                <a:latin typeface="Agency FB" pitchFamily="34" charset="0"/>
              </a:rPr>
              <a:t>Dios muestra su amor para con nosotros, en que siendo aún pecadores, Cristo murió por </a:t>
            </a:r>
            <a:r>
              <a:rPr lang="es-CO" sz="3000" dirty="0" smtClean="0">
                <a:latin typeface="Agency FB" pitchFamily="34" charset="0"/>
              </a:rPr>
              <a:t>nosotros</a:t>
            </a:r>
            <a:r>
              <a:rPr lang="es-CO" sz="3000" dirty="0" smtClean="0"/>
              <a:t>».  </a:t>
            </a:r>
          </a:p>
          <a:p>
            <a:pPr marL="0" indent="0">
              <a:buNone/>
            </a:pPr>
            <a:endParaRPr lang="es-CO" sz="3000" dirty="0" smtClean="0"/>
          </a:p>
          <a:p>
            <a:pPr marL="0" indent="0">
              <a:buNone/>
            </a:pPr>
            <a:r>
              <a:rPr lang="es-CO" sz="3000" dirty="0" smtClean="0"/>
              <a:t>«</a:t>
            </a:r>
            <a:r>
              <a:rPr lang="es-CO" sz="3000" dirty="0" smtClean="0">
                <a:latin typeface="Agency FB" pitchFamily="34" charset="0"/>
              </a:rPr>
              <a:t>Porque </a:t>
            </a:r>
            <a:r>
              <a:rPr lang="es-CO" sz="3000" dirty="0">
                <a:latin typeface="Agency FB" pitchFamily="34" charset="0"/>
              </a:rPr>
              <a:t>de tal manera amó Dios al mundo, que ha dado a su Hijo unigénito, para que todo aquel que en él cree, no se pierda, mas tenga vida </a:t>
            </a:r>
            <a:r>
              <a:rPr lang="es-CO" sz="3000" dirty="0" smtClean="0">
                <a:latin typeface="Agency FB" pitchFamily="34" charset="0"/>
              </a:rPr>
              <a:t>et</a:t>
            </a:r>
            <a:r>
              <a:rPr lang="es-CO" sz="3000" dirty="0" smtClean="0"/>
              <a:t>erna». </a:t>
            </a:r>
            <a:r>
              <a:rPr lang="es-CO" sz="3000" u="sng" dirty="0" smtClean="0">
                <a:solidFill>
                  <a:srgbClr val="FF0000"/>
                </a:solidFill>
              </a:rPr>
              <a:t>(Juan 3.16). </a:t>
            </a:r>
          </a:p>
          <a:p>
            <a:pPr marL="0" indent="0">
              <a:buNone/>
            </a:pPr>
            <a:endParaRPr lang="es-CO" sz="3000" dirty="0" smtClean="0"/>
          </a:p>
          <a:p>
            <a:pPr marL="0" indent="0">
              <a:buNone/>
            </a:pPr>
            <a:r>
              <a:rPr lang="es-CO" sz="3000" dirty="0" smtClean="0"/>
              <a:t>Lo que dice allí es que Dios </a:t>
            </a:r>
            <a:r>
              <a:rPr lang="es-CO" sz="3000" dirty="0"/>
              <a:t>dio a su Hijo al mundo </a:t>
            </a:r>
            <a:r>
              <a:rPr lang="es-CO" sz="3000" u="sng" dirty="0"/>
              <a:t>antes de que los hombres creyeran en esa </a:t>
            </a:r>
            <a:r>
              <a:rPr lang="es-CO" sz="3000" u="sng" dirty="0" smtClean="0"/>
              <a:t>dádiva</a:t>
            </a:r>
            <a:r>
              <a:rPr lang="es-CO" sz="3000" dirty="0" smtClean="0"/>
              <a:t>, </a:t>
            </a:r>
            <a:r>
              <a:rPr lang="es-CO" sz="3000" dirty="0"/>
              <a:t>y </a:t>
            </a:r>
            <a:r>
              <a:rPr lang="es-CO" sz="3000" dirty="0" smtClean="0"/>
              <a:t>Pablo dice en </a:t>
            </a:r>
            <a:r>
              <a:rPr lang="es-CO" sz="3000" u="sng" dirty="0" smtClean="0">
                <a:solidFill>
                  <a:srgbClr val="FF0000"/>
                </a:solidFill>
              </a:rPr>
              <a:t>(Filipenses 2:13)</a:t>
            </a:r>
            <a:r>
              <a:rPr lang="es-CO" sz="3000" dirty="0" smtClean="0">
                <a:solidFill>
                  <a:srgbClr val="FF0000"/>
                </a:solidFill>
              </a:rPr>
              <a:t>, </a:t>
            </a:r>
            <a:r>
              <a:rPr lang="es-CO" sz="3000" dirty="0" smtClean="0"/>
              <a:t>que «</a:t>
            </a:r>
            <a:r>
              <a:rPr lang="es-CO" sz="3000" dirty="0" smtClean="0">
                <a:latin typeface="Agency FB" pitchFamily="34" charset="0"/>
              </a:rPr>
              <a:t>Dios </a:t>
            </a:r>
            <a:r>
              <a:rPr lang="es-CO" sz="3000" dirty="0">
                <a:latin typeface="Agency FB" pitchFamily="34" charset="0"/>
              </a:rPr>
              <a:t>es el que en vosotros produce así el querer como el hacer, por su buena </a:t>
            </a:r>
            <a:r>
              <a:rPr lang="es-CO" sz="3000" dirty="0" smtClean="0">
                <a:latin typeface="Agency FB" pitchFamily="34" charset="0"/>
              </a:rPr>
              <a:t>voluntad</a:t>
            </a:r>
            <a:r>
              <a:rPr lang="es-CO" sz="3000" dirty="0" smtClean="0"/>
              <a:t>». Por tanto, el </a:t>
            </a:r>
            <a:r>
              <a:rPr lang="es-CO" sz="3000" dirty="0"/>
              <a:t>deseo de hacer lo correcto es implantado en el corazón humano por </a:t>
            </a:r>
            <a:r>
              <a:rPr lang="es-CO" sz="3000" dirty="0" smtClean="0"/>
              <a:t>Dios. </a:t>
            </a:r>
            <a:r>
              <a:rPr lang="es-CO" sz="3000" dirty="0" smtClean="0">
                <a:solidFill>
                  <a:srgbClr val="FF0000"/>
                </a:solidFill>
              </a:rPr>
              <a:t> </a:t>
            </a:r>
            <a:r>
              <a:rPr lang="es-CO" sz="3000" u="sng" dirty="0" smtClean="0">
                <a:solidFill>
                  <a:srgbClr val="FF0000"/>
                </a:solidFill>
              </a:rPr>
              <a:t> </a:t>
            </a:r>
            <a:endParaRPr lang="es-CO" sz="3000" u="sng" dirty="0">
              <a:solidFill>
                <a:srgbClr val="FF0000"/>
              </a:solidFill>
            </a:endParaRPr>
          </a:p>
          <a:p>
            <a:endParaRPr lang="es-CO" dirty="0"/>
          </a:p>
        </p:txBody>
      </p:sp>
    </p:spTree>
    <p:extLst>
      <p:ext uri="{BB962C8B-B14F-4D97-AF65-F5344CB8AC3E}">
        <p14:creationId xmlns:p14="http://schemas.microsoft.com/office/powerpoint/2010/main" val="152240101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wipe(down)">
                                      <p:cBhvr>
                                        <p:cTn id="23" dur="580">
                                          <p:stCondLst>
                                            <p:cond delay="0"/>
                                          </p:stCondLst>
                                        </p:cTn>
                                        <p:tgtEl>
                                          <p:spTgt spid="3">
                                            <p:txEl>
                                              <p:pRg st="6" end="6"/>
                                            </p:txEl>
                                          </p:spTgt>
                                        </p:tgtEl>
                                      </p:cBhvr>
                                    </p:animEffect>
                                    <p:anim calcmode="lin" valueType="num">
                                      <p:cBhvr>
                                        <p:cTn id="2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6" end="6"/>
                                            </p:txEl>
                                          </p:spTgt>
                                        </p:tgtEl>
                                      </p:cBhvr>
                                      <p:to x="100000" y="60000"/>
                                    </p:animScale>
                                    <p:animScale>
                                      <p:cBhvr>
                                        <p:cTn id="30" dur="166" decel="50000">
                                          <p:stCondLst>
                                            <p:cond delay="676"/>
                                          </p:stCondLst>
                                        </p:cTn>
                                        <p:tgtEl>
                                          <p:spTgt spid="3">
                                            <p:txEl>
                                              <p:pRg st="6" end="6"/>
                                            </p:txEl>
                                          </p:spTgt>
                                        </p:tgtEl>
                                      </p:cBhvr>
                                      <p:to x="100000" y="100000"/>
                                    </p:animScale>
                                    <p:animScale>
                                      <p:cBhvr>
                                        <p:cTn id="31" dur="26">
                                          <p:stCondLst>
                                            <p:cond delay="1312"/>
                                          </p:stCondLst>
                                        </p:cTn>
                                        <p:tgtEl>
                                          <p:spTgt spid="3">
                                            <p:txEl>
                                              <p:pRg st="6" end="6"/>
                                            </p:txEl>
                                          </p:spTgt>
                                        </p:tgtEl>
                                      </p:cBhvr>
                                      <p:to x="100000" y="80000"/>
                                    </p:animScale>
                                    <p:animScale>
                                      <p:cBhvr>
                                        <p:cTn id="32" dur="166" decel="50000">
                                          <p:stCondLst>
                                            <p:cond delay="1338"/>
                                          </p:stCondLst>
                                        </p:cTn>
                                        <p:tgtEl>
                                          <p:spTgt spid="3">
                                            <p:txEl>
                                              <p:pRg st="6" end="6"/>
                                            </p:txEl>
                                          </p:spTgt>
                                        </p:tgtEl>
                                      </p:cBhvr>
                                      <p:to x="100000" y="100000"/>
                                    </p:animScale>
                                    <p:animScale>
                                      <p:cBhvr>
                                        <p:cTn id="33" dur="26">
                                          <p:stCondLst>
                                            <p:cond delay="1642"/>
                                          </p:stCondLst>
                                        </p:cTn>
                                        <p:tgtEl>
                                          <p:spTgt spid="3">
                                            <p:txEl>
                                              <p:pRg st="6" end="6"/>
                                            </p:txEl>
                                          </p:spTgt>
                                        </p:tgtEl>
                                      </p:cBhvr>
                                      <p:to x="100000" y="90000"/>
                                    </p:animScale>
                                    <p:animScale>
                                      <p:cBhvr>
                                        <p:cTn id="34" dur="166" decel="50000">
                                          <p:stCondLst>
                                            <p:cond delay="1668"/>
                                          </p:stCondLst>
                                        </p:cTn>
                                        <p:tgtEl>
                                          <p:spTgt spid="3">
                                            <p:txEl>
                                              <p:pRg st="6" end="6"/>
                                            </p:txEl>
                                          </p:spTgt>
                                        </p:tgtEl>
                                      </p:cBhvr>
                                      <p:to x="100000" y="100000"/>
                                    </p:animScale>
                                    <p:animScale>
                                      <p:cBhvr>
                                        <p:cTn id="35" dur="26">
                                          <p:stCondLst>
                                            <p:cond delay="1808"/>
                                          </p:stCondLst>
                                        </p:cTn>
                                        <p:tgtEl>
                                          <p:spTgt spid="3">
                                            <p:txEl>
                                              <p:pRg st="6" end="6"/>
                                            </p:txEl>
                                          </p:spTgt>
                                        </p:tgtEl>
                                      </p:cBhvr>
                                      <p:to x="100000" y="95000"/>
                                    </p:animScale>
                                    <p:animScale>
                                      <p:cBhvr>
                                        <p:cTn id="36"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264696"/>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r>
              <a:rPr lang="es-CO" sz="3600" b="1" dirty="0" smtClean="0"/>
              <a:t>¿Cuál fue la reacción del padre? </a:t>
            </a:r>
          </a:p>
          <a:p>
            <a:pPr marL="0" indent="0">
              <a:buNone/>
            </a:pPr>
            <a:r>
              <a:rPr lang="es-CO" sz="3000" dirty="0" smtClean="0"/>
              <a:t>«</a:t>
            </a:r>
            <a:r>
              <a:rPr lang="es-CO" sz="3000" dirty="0" smtClean="0">
                <a:latin typeface="Agency FB" pitchFamily="34" charset="0"/>
              </a:rPr>
              <a:t>Y </a:t>
            </a:r>
            <a:r>
              <a:rPr lang="es-CO" sz="3000" dirty="0">
                <a:latin typeface="Agency FB" pitchFamily="34" charset="0"/>
              </a:rPr>
              <a:t>cuando aún estaba lejos, lo vio su padre, y fue movido a </a:t>
            </a:r>
            <a:r>
              <a:rPr lang="es-CO" sz="3000" dirty="0" smtClean="0">
                <a:latin typeface="Agency FB" pitchFamily="34" charset="0"/>
              </a:rPr>
              <a:t>misericordia».</a:t>
            </a:r>
          </a:p>
          <a:p>
            <a:pPr marL="0" indent="0">
              <a:buNone/>
            </a:pPr>
            <a:r>
              <a:rPr lang="es-CO" sz="3000" dirty="0" smtClean="0"/>
              <a:t>Como muy bien ustedes saben, para llegar a cierta casa, hay un camino, y una perta, pues el padre mantenía la puerta abierta y su vista puesta en ese camino hasta donde su vista se lo permitía, para ver cuando su hijo apareciera y darle la ansiada bienvenida.</a:t>
            </a:r>
          </a:p>
          <a:p>
            <a:pPr marL="0" indent="0">
              <a:buNone/>
            </a:pPr>
            <a:endParaRPr lang="es-CO" sz="3000" dirty="0" smtClean="0"/>
          </a:p>
          <a:p>
            <a:pPr marL="0" indent="0">
              <a:buNone/>
            </a:pPr>
            <a:r>
              <a:rPr lang="es-CO" sz="3000" dirty="0" smtClean="0"/>
              <a:t>En </a:t>
            </a:r>
            <a:r>
              <a:rPr lang="es-CO" sz="3000" u="sng" dirty="0" smtClean="0">
                <a:solidFill>
                  <a:srgbClr val="FF0000"/>
                </a:solidFill>
              </a:rPr>
              <a:t>Juan 4:6,7</a:t>
            </a:r>
            <a:r>
              <a:rPr lang="es-CO" sz="3000" dirty="0" smtClean="0">
                <a:solidFill>
                  <a:srgbClr val="FF0000"/>
                </a:solidFill>
              </a:rPr>
              <a:t>,</a:t>
            </a:r>
            <a:r>
              <a:rPr lang="es-CO" sz="3000" dirty="0" smtClean="0"/>
              <a:t> hay un caso parecido</a:t>
            </a:r>
            <a:r>
              <a:rPr lang="es-CO" sz="3000" dirty="0"/>
              <a:t>:  </a:t>
            </a:r>
            <a:r>
              <a:rPr lang="es-CO" sz="3000" dirty="0">
                <a:latin typeface="Agency FB" pitchFamily="34" charset="0"/>
              </a:rPr>
              <a:t>Y estaba allí el pozo de Jacob. Entonces Jesús, cansado del camino, se sentó así junto al pozo. Era como la hora sexta</a:t>
            </a:r>
            <a:r>
              <a:rPr lang="es-CO" sz="3000" dirty="0" smtClean="0">
                <a:latin typeface="Agency FB" pitchFamily="34" charset="0"/>
              </a:rPr>
              <a:t>. </a:t>
            </a:r>
            <a:r>
              <a:rPr lang="es-CO" sz="3000" dirty="0">
                <a:latin typeface="Agency FB" pitchFamily="34" charset="0"/>
              </a:rPr>
              <a:t>7 Vino una mujer de Samaria a sacar </a:t>
            </a:r>
            <a:r>
              <a:rPr lang="es-CO" sz="3000" dirty="0" smtClean="0">
                <a:latin typeface="Agency FB" pitchFamily="34" charset="0"/>
              </a:rPr>
              <a:t>agua</a:t>
            </a:r>
            <a:r>
              <a:rPr lang="es-CO" sz="3000" dirty="0" smtClean="0"/>
              <a:t>». Este encuentro de Jesús y la mujer samaritana, no fue por casualidad, El Señor que sabia la necesidad de esta mujer, a pesar de sus antecedentes, la estaba esperando para darle el «agua de vida», hay sentado junto al poso y con la vista puesta en el camino que conducía al poso. </a:t>
            </a:r>
          </a:p>
          <a:p>
            <a:pPr marL="0" indent="0">
              <a:buNone/>
            </a:pPr>
            <a:endParaRPr lang="es-CO" sz="3000" dirty="0" smtClean="0"/>
          </a:p>
          <a:p>
            <a:endParaRPr lang="es-CO" sz="3000" dirty="0" smtClean="0"/>
          </a:p>
        </p:txBody>
      </p:sp>
    </p:spTree>
    <p:extLst>
      <p:ext uri="{BB962C8B-B14F-4D97-AF65-F5344CB8AC3E}">
        <p14:creationId xmlns:p14="http://schemas.microsoft.com/office/powerpoint/2010/main" val="7050564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229600" cy="6081539"/>
          </a:xfrm>
        </p:spPr>
        <p:txBody>
          <a:bodyPr>
            <a:normAutofit fontScale="85000" lnSpcReduction="10000"/>
          </a:bodyPr>
          <a:lstStyle/>
          <a:p>
            <a:pPr marL="0" indent="0">
              <a:buNone/>
            </a:pPr>
            <a:r>
              <a:rPr lang="es-CO" dirty="0"/>
              <a:t>Jesús insinúa que el padre estaba esperando que el hijo volviera.  Parece que el padre conocía tan bien el carácter y la disposición de su hijo, que sabía que aun cuando le había dado su parte de la fortuna familiar y se había despedido de él, le faltaban los rasgos esenciales de carácter que le permitirían hacer de su aventura un éxito. </a:t>
            </a:r>
            <a:endParaRPr lang="es-CO" dirty="0" smtClean="0"/>
          </a:p>
          <a:p>
            <a:endParaRPr lang="es-CO" dirty="0" smtClean="0"/>
          </a:p>
          <a:p>
            <a:r>
              <a:rPr lang="es-CO" dirty="0" smtClean="0"/>
              <a:t>Evidentemente </a:t>
            </a:r>
            <a:r>
              <a:rPr lang="es-CO" dirty="0"/>
              <a:t>había razonado que tarde o temprano el joven volvería en sí, que reflexionaría.  Y reconoció a su hijo aun cuando estaba lejos y cubierto de harapos.  Jesús muestra aquí a sus oyentes el carácter del padre, quien en este caso, representa a Dios nuestro Padre celestial, quien tiene misericordia por cada uno de </a:t>
            </a:r>
            <a:r>
              <a:rPr lang="es-CO" dirty="0" smtClean="0"/>
              <a:t>nosotros, y nos reconoce individualmente, </a:t>
            </a:r>
            <a:endParaRPr lang="es-CO" dirty="0"/>
          </a:p>
          <a:p>
            <a:endParaRPr lang="es-CO" dirty="0"/>
          </a:p>
        </p:txBody>
      </p:sp>
    </p:spTree>
    <p:extLst>
      <p:ext uri="{BB962C8B-B14F-4D97-AF65-F5344CB8AC3E}">
        <p14:creationId xmlns:p14="http://schemas.microsoft.com/office/powerpoint/2010/main" val="8778166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40000"/>
              <a:lumOff val="60000"/>
            </a:schemeClr>
          </a:solidFill>
        </p:spPr>
        <p:txBody>
          <a:bodyPr>
            <a:normAutofit fontScale="92500" lnSpcReduction="10000"/>
          </a:bodyPr>
          <a:lstStyle/>
          <a:p>
            <a:pPr marL="0" indent="0">
              <a:buNone/>
            </a:pPr>
            <a:r>
              <a:rPr lang="es-CO" sz="2800" dirty="0" smtClean="0"/>
              <a:t>Tal era el amor del padre por su hijo que regresa que el texto dice: «</a:t>
            </a:r>
            <a:r>
              <a:rPr lang="es-CO" sz="2800" dirty="0" smtClean="0">
                <a:latin typeface="Agency FB" pitchFamily="34" charset="0"/>
              </a:rPr>
              <a:t>y </a:t>
            </a:r>
            <a:r>
              <a:rPr lang="es-CO" sz="2800" dirty="0">
                <a:latin typeface="Agency FB" pitchFamily="34" charset="0"/>
              </a:rPr>
              <a:t>corrió, y se echó sobre su cuello, y le besó</a:t>
            </a:r>
            <a:r>
              <a:rPr lang="es-CO" sz="2800" dirty="0"/>
              <a:t>». </a:t>
            </a:r>
            <a:r>
              <a:rPr lang="es-CO" sz="2800" dirty="0" smtClean="0"/>
              <a:t>  </a:t>
            </a:r>
          </a:p>
          <a:p>
            <a:endParaRPr lang="es-CO" sz="2800" dirty="0" smtClean="0">
              <a:solidFill>
                <a:srgbClr val="FF0000"/>
              </a:solidFill>
            </a:endParaRPr>
          </a:p>
          <a:p>
            <a:r>
              <a:rPr lang="es-CO" sz="2800" dirty="0" smtClean="0">
                <a:solidFill>
                  <a:srgbClr val="FF0000"/>
                </a:solidFill>
              </a:rPr>
              <a:t>El </a:t>
            </a:r>
            <a:r>
              <a:rPr lang="es-CO" sz="2800" dirty="0">
                <a:solidFill>
                  <a:srgbClr val="FF0000"/>
                </a:solidFill>
              </a:rPr>
              <a:t>padre </a:t>
            </a:r>
            <a:r>
              <a:rPr lang="es-CO" sz="2800" dirty="0" smtClean="0">
                <a:solidFill>
                  <a:srgbClr val="FF0000"/>
                </a:solidFill>
              </a:rPr>
              <a:t>bien podría </a:t>
            </a:r>
            <a:r>
              <a:rPr lang="es-CO" sz="2800" dirty="0">
                <a:solidFill>
                  <a:srgbClr val="FF0000"/>
                </a:solidFill>
              </a:rPr>
              <a:t>haber esperado que su hijo llegara hasta donde él estaba, pero no lo hizo, sino que demostró su anhelo y el gozo de su corazón corriendo al encuentro de su hijo. </a:t>
            </a:r>
          </a:p>
          <a:p>
            <a:r>
              <a:rPr lang="es-CO" sz="2800" dirty="0">
                <a:solidFill>
                  <a:srgbClr val="FF0000"/>
                </a:solidFill>
              </a:rPr>
              <a:t> </a:t>
            </a:r>
            <a:r>
              <a:rPr lang="es-CO" sz="2800" dirty="0" smtClean="0">
                <a:solidFill>
                  <a:srgbClr val="FF0000"/>
                </a:solidFill>
              </a:rPr>
              <a:t>No solamente corrió a su encuentro sino que a pesar de que estaba vestido de harapos y oloroso a cerdo, «</a:t>
            </a:r>
            <a:r>
              <a:rPr lang="es-CO" sz="2800" dirty="0" smtClean="0">
                <a:solidFill>
                  <a:srgbClr val="FF0000"/>
                </a:solidFill>
                <a:latin typeface="Agency FB" pitchFamily="34" charset="0"/>
              </a:rPr>
              <a:t>Se </a:t>
            </a:r>
            <a:r>
              <a:rPr lang="es-CO" sz="2800" dirty="0">
                <a:solidFill>
                  <a:srgbClr val="FF0000"/>
                </a:solidFill>
                <a:latin typeface="Agency FB" pitchFamily="34" charset="0"/>
              </a:rPr>
              <a:t>echó sobre </a:t>
            </a:r>
            <a:r>
              <a:rPr lang="es-CO" sz="2800" dirty="0" smtClean="0">
                <a:solidFill>
                  <a:srgbClr val="FF0000"/>
                </a:solidFill>
                <a:latin typeface="Agency FB" pitchFamily="34" charset="0"/>
              </a:rPr>
              <a:t>su cuello», </a:t>
            </a:r>
            <a:r>
              <a:rPr lang="es-CO" sz="2800" dirty="0" smtClean="0">
                <a:solidFill>
                  <a:srgbClr val="FF0000"/>
                </a:solidFill>
                <a:latin typeface="+mj-lt"/>
              </a:rPr>
              <a:t>y para demostrar aun más su amor hacia su hijo</a:t>
            </a:r>
            <a:r>
              <a:rPr lang="es-CO" sz="2800" dirty="0" smtClean="0">
                <a:solidFill>
                  <a:srgbClr val="FF0000"/>
                </a:solidFill>
                <a:latin typeface="Agency FB" pitchFamily="34" charset="0"/>
              </a:rPr>
              <a:t>, «lo besó</a:t>
            </a:r>
            <a:r>
              <a:rPr lang="es-CO" sz="2800" dirty="0" smtClean="0">
                <a:solidFill>
                  <a:srgbClr val="FF0000"/>
                </a:solidFill>
              </a:rPr>
              <a:t>». </a:t>
            </a:r>
            <a:endParaRPr lang="es-CO" sz="2800" dirty="0">
              <a:solidFill>
                <a:srgbClr val="FF0000"/>
              </a:solidFill>
            </a:endParaRPr>
          </a:p>
          <a:p>
            <a:pPr marL="0" indent="0">
              <a:buNone/>
            </a:pPr>
            <a:endParaRPr lang="es-CO" sz="2800" dirty="0" smtClean="0"/>
          </a:p>
          <a:p>
            <a:pPr marL="0" indent="0">
              <a:buNone/>
            </a:pPr>
            <a:r>
              <a:rPr lang="es-CO" sz="2800" dirty="0" smtClean="0"/>
              <a:t>Note las manifestaciones de gozo y alegría del padre hacía su hijo que regresaba, que antes de que este le </a:t>
            </a:r>
            <a:r>
              <a:rPr lang="es-CO" sz="2800" dirty="0"/>
              <a:t>diga «</a:t>
            </a:r>
            <a:r>
              <a:rPr lang="es-CO" sz="2800" dirty="0">
                <a:latin typeface="Agency FB" pitchFamily="34" charset="0"/>
              </a:rPr>
              <a:t>Padre, he pecado contra el cielo y contra ti</a:t>
            </a:r>
            <a:r>
              <a:rPr lang="es-CO" sz="2800" dirty="0" smtClean="0">
                <a:latin typeface="Agency FB" pitchFamily="34" charset="0"/>
              </a:rPr>
              <a:t>,</a:t>
            </a:r>
            <a:r>
              <a:rPr lang="es-CO" sz="2800" dirty="0" smtClean="0"/>
              <a:t>». </a:t>
            </a:r>
            <a:r>
              <a:rPr lang="es-CO" sz="2800" u="sng" dirty="0" smtClean="0">
                <a:solidFill>
                  <a:srgbClr val="FF0000"/>
                </a:solidFill>
              </a:rPr>
              <a:t>Verso 21</a:t>
            </a:r>
            <a:r>
              <a:rPr lang="es-CO" sz="2800" dirty="0" smtClean="0">
                <a:solidFill>
                  <a:srgbClr val="FF0000"/>
                </a:solidFill>
              </a:rPr>
              <a:t>. </a:t>
            </a:r>
            <a:r>
              <a:rPr lang="es-CO" sz="2800" dirty="0" smtClean="0"/>
              <a:t>Hiso todo lo anterior.</a:t>
            </a:r>
            <a:r>
              <a:rPr lang="es-CO" sz="2800" u="sng" dirty="0" smtClean="0"/>
              <a:t> </a:t>
            </a:r>
            <a:endParaRPr lang="es-CO" sz="2800" u="sng" dirty="0"/>
          </a:p>
        </p:txBody>
      </p:sp>
    </p:spTree>
    <p:extLst>
      <p:ext uri="{BB962C8B-B14F-4D97-AF65-F5344CB8AC3E}">
        <p14:creationId xmlns:p14="http://schemas.microsoft.com/office/powerpoint/2010/main" val="66977614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 calcmode="lin" valueType="num">
                                      <p:cBhvr additive="base">
                                        <p:cTn id="1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5">
              <a:lumMod val="20000"/>
              <a:lumOff val="80000"/>
            </a:schemeClr>
          </a:solidFill>
        </p:spPr>
        <p:txBody>
          <a:bodyPr>
            <a:normAutofit/>
          </a:bodyPr>
          <a:lstStyle/>
          <a:p>
            <a:pPr marL="0" indent="0">
              <a:buNone/>
            </a:pPr>
            <a:r>
              <a:rPr lang="es-CO" dirty="0" smtClean="0"/>
              <a:t> </a:t>
            </a:r>
            <a:r>
              <a:rPr lang="es-CO" sz="2800" dirty="0"/>
              <a:t>E</a:t>
            </a:r>
            <a:r>
              <a:rPr lang="es-CO" sz="2800" dirty="0" smtClean="0"/>
              <a:t>l </a:t>
            </a:r>
            <a:r>
              <a:rPr lang="es-CO" sz="2800" dirty="0"/>
              <a:t>padre </a:t>
            </a:r>
            <a:r>
              <a:rPr lang="es-CO" sz="2800" dirty="0" smtClean="0"/>
              <a:t>interrumpe </a:t>
            </a:r>
            <a:r>
              <a:rPr lang="es-CO" sz="2800" dirty="0"/>
              <a:t>sus palabras que </a:t>
            </a:r>
            <a:r>
              <a:rPr lang="es-CO" sz="2800" dirty="0" smtClean="0"/>
              <a:t>serían «</a:t>
            </a:r>
            <a:r>
              <a:rPr lang="es-CO" sz="2800" dirty="0" smtClean="0">
                <a:latin typeface="Agency FB" pitchFamily="34" charset="0"/>
              </a:rPr>
              <a:t>Trátame </a:t>
            </a:r>
            <a:r>
              <a:rPr lang="es-CO" sz="2800" dirty="0">
                <a:latin typeface="Agency FB" pitchFamily="34" charset="0"/>
              </a:rPr>
              <a:t>como a uno de tus </a:t>
            </a:r>
            <a:r>
              <a:rPr lang="es-CO" sz="2800" dirty="0" smtClean="0">
                <a:latin typeface="Agency FB" pitchFamily="34" charset="0"/>
              </a:rPr>
              <a:t>jornaleros</a:t>
            </a:r>
            <a:r>
              <a:rPr lang="es-CO" sz="2800" dirty="0" smtClean="0"/>
              <a:t>»: y dijo </a:t>
            </a:r>
            <a:r>
              <a:rPr lang="es-CO" sz="2800" dirty="0"/>
              <a:t>a sus siervos: </a:t>
            </a:r>
            <a:r>
              <a:rPr lang="es-CO" sz="2800" dirty="0" smtClean="0"/>
              <a:t>«</a:t>
            </a:r>
            <a:r>
              <a:rPr lang="es-CO" sz="2800" dirty="0" smtClean="0">
                <a:latin typeface="Agency FB" pitchFamily="34" charset="0"/>
              </a:rPr>
              <a:t>Sacad </a:t>
            </a:r>
            <a:r>
              <a:rPr lang="es-CO" sz="2800" dirty="0">
                <a:latin typeface="Agency FB" pitchFamily="34" charset="0"/>
              </a:rPr>
              <a:t>el mejor vestido, y vestidle; y poned un anillo en su mano, y calzado en sus pies</a:t>
            </a:r>
            <a:r>
              <a:rPr lang="es-CO" sz="2800" dirty="0" smtClean="0">
                <a:latin typeface="Agency FB" pitchFamily="34" charset="0"/>
              </a:rPr>
              <a:t>. </a:t>
            </a:r>
            <a:r>
              <a:rPr lang="es-CO" sz="2800" dirty="0">
                <a:latin typeface="Agency FB" pitchFamily="34" charset="0"/>
              </a:rPr>
              <a:t>23 Y traed el becerro gordo y matadlo, y comamos y hagamos fiesta</a:t>
            </a:r>
            <a:r>
              <a:rPr lang="es-CO" sz="2800" dirty="0" smtClean="0">
                <a:latin typeface="Agency FB" pitchFamily="34" charset="0"/>
              </a:rPr>
              <a:t>; </a:t>
            </a:r>
            <a:r>
              <a:rPr lang="es-CO" sz="2800" dirty="0">
                <a:latin typeface="Agency FB" pitchFamily="34" charset="0"/>
              </a:rPr>
              <a:t>24 porque este mi hijo muerto era, y ha revivido; se había perdido, y es hallado. Y comenzaron a </a:t>
            </a:r>
            <a:r>
              <a:rPr lang="es-CO" sz="2800" dirty="0" smtClean="0">
                <a:latin typeface="Agency FB" pitchFamily="34" charset="0"/>
              </a:rPr>
              <a:t>regocijarse</a:t>
            </a:r>
            <a:r>
              <a:rPr lang="es-CO" sz="2800" dirty="0" smtClean="0"/>
              <a:t>».</a:t>
            </a:r>
          </a:p>
          <a:p>
            <a:pPr marL="0" indent="0">
              <a:buNone/>
            </a:pPr>
            <a:r>
              <a:rPr lang="es-CO" sz="2800" dirty="0"/>
              <a:t> </a:t>
            </a:r>
            <a:endParaRPr lang="es-CO" sz="2800" dirty="0" smtClean="0"/>
          </a:p>
          <a:p>
            <a:pPr marL="0" indent="0">
              <a:buNone/>
            </a:pPr>
            <a:r>
              <a:rPr lang="es-CO" sz="2800" dirty="0" smtClean="0"/>
              <a:t>Este es el trato que Dios promete dar a cada uno de sus hijos errantes, que han malgastado su herencia consistente en dones, diciendo: «</a:t>
            </a:r>
            <a:r>
              <a:rPr lang="es-CO" sz="2800" dirty="0" smtClean="0">
                <a:latin typeface="Agency FB" pitchFamily="34" charset="0"/>
              </a:rPr>
              <a:t>Venid </a:t>
            </a:r>
            <a:r>
              <a:rPr lang="es-CO" sz="2800" dirty="0">
                <a:latin typeface="Agency FB" pitchFamily="34" charset="0"/>
              </a:rPr>
              <a:t>a mí todos los que estáis trabajados y cargados, y yo os haré </a:t>
            </a:r>
            <a:r>
              <a:rPr lang="es-CO" sz="2800" dirty="0" smtClean="0">
                <a:latin typeface="Agency FB" pitchFamily="34" charset="0"/>
              </a:rPr>
              <a:t>descansar</a:t>
            </a:r>
            <a:r>
              <a:rPr lang="es-CO" sz="2800" dirty="0" smtClean="0"/>
              <a:t>». </a:t>
            </a:r>
            <a:r>
              <a:rPr lang="es-CO" sz="2800" u="sng" dirty="0" smtClean="0">
                <a:solidFill>
                  <a:srgbClr val="FF0000"/>
                </a:solidFill>
              </a:rPr>
              <a:t>(Mateo 11:28)</a:t>
            </a:r>
            <a:r>
              <a:rPr lang="es-CO" sz="2800" dirty="0" smtClean="0">
                <a:solidFill>
                  <a:srgbClr val="FF0000"/>
                </a:solidFill>
              </a:rPr>
              <a:t>.</a:t>
            </a:r>
          </a:p>
        </p:txBody>
      </p:sp>
    </p:spTree>
    <p:extLst>
      <p:ext uri="{BB962C8B-B14F-4D97-AF65-F5344CB8AC3E}">
        <p14:creationId xmlns:p14="http://schemas.microsoft.com/office/powerpoint/2010/main" val="150663779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dirty="0" smtClean="0"/>
              <a:t>Su padre lo recibe tal como está, andrajoso, oloroso a cerdo, su padre no le dice:  «</a:t>
            </a:r>
            <a:r>
              <a:rPr lang="es-CO" dirty="0" smtClean="0">
                <a:latin typeface="Agency FB" pitchFamily="34" charset="0"/>
              </a:rPr>
              <a:t>Que cochino, báñate, cámbiate de ropa, y luego te recibo</a:t>
            </a:r>
            <a:r>
              <a:rPr lang="es-CO" dirty="0" smtClean="0"/>
              <a:t>». ¡</a:t>
            </a:r>
            <a:r>
              <a:rPr lang="es-CO" dirty="0"/>
              <a:t>N</a:t>
            </a:r>
            <a:r>
              <a:rPr lang="es-CO" dirty="0" smtClean="0"/>
              <a:t>o! Así como estaba es recibido por su padre amoroso, y una vez dentro de la casa, es bañado y revestido, lo que implica el cambio de vida que efectúa el </a:t>
            </a:r>
            <a:r>
              <a:rPr lang="es-CO" dirty="0"/>
              <a:t>E</a:t>
            </a:r>
            <a:r>
              <a:rPr lang="es-CO" dirty="0" smtClean="0"/>
              <a:t>spíritu Santo (ver </a:t>
            </a:r>
            <a:r>
              <a:rPr lang="es-CO" u="sng" dirty="0" smtClean="0">
                <a:solidFill>
                  <a:srgbClr val="FF0000"/>
                </a:solidFill>
              </a:rPr>
              <a:t>(Ezequiel 36:25-27)</a:t>
            </a:r>
            <a:r>
              <a:rPr lang="es-CO" dirty="0" smtClean="0">
                <a:solidFill>
                  <a:srgbClr val="FF0000"/>
                </a:solidFill>
              </a:rPr>
              <a:t>, </a:t>
            </a:r>
            <a:r>
              <a:rPr lang="es-CO" dirty="0" smtClean="0"/>
              <a:t>y este sin protestar se somete a la voluntad de su padre.</a:t>
            </a:r>
          </a:p>
          <a:p>
            <a:endParaRPr lang="es-CO" dirty="0" smtClean="0"/>
          </a:p>
          <a:p>
            <a:r>
              <a:rPr lang="es-CO" dirty="0" smtClean="0"/>
              <a:t>Cuan grande es el amor de Dios, el texto dice que antes de que su hijo le pidiese perdón,  el padre salió a su encuentro,  lo abrazó y lo besó. De la misma forma, </a:t>
            </a:r>
            <a:r>
              <a:rPr lang="es-CO" dirty="0"/>
              <a:t>a</a:t>
            </a:r>
            <a:r>
              <a:rPr lang="es-CO" dirty="0" smtClean="0"/>
              <a:t>ntes de que tu vinieses a Cristo, Él ya había orado </a:t>
            </a:r>
            <a:r>
              <a:rPr lang="es-CO" smtClean="0"/>
              <a:t>por ti. </a:t>
            </a:r>
            <a:r>
              <a:rPr lang="es-CO" dirty="0" smtClean="0"/>
              <a:t>Ver </a:t>
            </a:r>
            <a:r>
              <a:rPr lang="es-CO" u="sng" dirty="0" smtClean="0">
                <a:solidFill>
                  <a:srgbClr val="FF0000"/>
                </a:solidFill>
              </a:rPr>
              <a:t>(Juan 17;20)</a:t>
            </a:r>
            <a:r>
              <a:rPr lang="es-CO" dirty="0" smtClean="0">
                <a:solidFill>
                  <a:srgbClr val="FF0000"/>
                </a:solidFill>
              </a:rPr>
              <a:t>, </a:t>
            </a:r>
            <a:r>
              <a:rPr lang="es-CO" dirty="0" smtClean="0"/>
              <a:t>es más, antes de que tu y yo naciésemos, Él había muerto en nuestro lugar, y aún mas atrás, </a:t>
            </a:r>
            <a:r>
              <a:rPr lang="es-CO" dirty="0"/>
              <a:t>a</a:t>
            </a:r>
            <a:r>
              <a:rPr lang="es-CO" dirty="0" smtClean="0"/>
              <a:t>ntes de la creación de este mundo, y del ser humano, Dios trazó el plan de salvación, a costa de la vida de su Hijo, y todo para que tu y yo fuésemos salvos, y disfrutásemos de la vida eterna. </a:t>
            </a:r>
            <a:endParaRPr lang="es-CO" dirty="0"/>
          </a:p>
        </p:txBody>
      </p:sp>
    </p:spTree>
    <p:extLst>
      <p:ext uri="{BB962C8B-B14F-4D97-AF65-F5344CB8AC3E}">
        <p14:creationId xmlns:p14="http://schemas.microsoft.com/office/powerpoint/2010/main" val="401332932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4">
              <a:lumMod val="20000"/>
              <a:lumOff val="80000"/>
            </a:schemeClr>
          </a:solidFill>
        </p:spPr>
        <p:txBody>
          <a:bodyPr>
            <a:normAutofit fontScale="92500" lnSpcReduction="20000"/>
          </a:bodyPr>
          <a:lstStyle/>
          <a:p>
            <a:pPr marL="0" indent="0">
              <a:buNone/>
            </a:pPr>
            <a:r>
              <a:rPr lang="es-CO" sz="3500" b="1" dirty="0" smtClean="0"/>
              <a:t>Conclusión:</a:t>
            </a:r>
          </a:p>
          <a:p>
            <a:pPr marL="0" indent="0">
              <a:buNone/>
            </a:pPr>
            <a:r>
              <a:rPr lang="es-CO" dirty="0" smtClean="0"/>
              <a:t>Así como Jesús, quien estaba sentado junto al poso esperando que la mujer samaritana llegara por agua, para darle el «agua de vida», si esperar que ella viniese preparada. </a:t>
            </a:r>
          </a:p>
          <a:p>
            <a:pPr marL="0" indent="0">
              <a:buNone/>
            </a:pPr>
            <a:r>
              <a:rPr lang="es-CO" dirty="0" smtClean="0"/>
              <a:t>Y el padre, quien se mantenía ansioso, con la puerta abierta y la vista puesta en el camino esperando la llegada de su amado hijo, quien fue recibido por su padre, a pesar de.</a:t>
            </a:r>
          </a:p>
          <a:p>
            <a:pPr marL="0" indent="0">
              <a:buNone/>
            </a:pPr>
            <a:r>
              <a:rPr lang="es-CO" dirty="0" smtClean="0"/>
              <a:t>Dios, tu Padre </a:t>
            </a:r>
            <a:r>
              <a:rPr lang="es-CO" dirty="0" smtClean="0"/>
              <a:t>celestial te ama, esta </a:t>
            </a:r>
            <a:r>
              <a:rPr lang="es-CO" dirty="0" smtClean="0"/>
              <a:t>ansioso esperando que regreses a Él, «ASÍ COMO ESTAS», para restablecerte todos tus derechos como hijo de Dios, y transformarte nuevamente a su «imagen y semejanza</a:t>
            </a:r>
            <a:r>
              <a:rPr lang="es-CO" dirty="0" smtClean="0"/>
              <a:t>». Ojala, que tu escuches la voz de Dios hoy a través de este mensaje, es mi oración. Amen.   </a:t>
            </a:r>
            <a:endParaRPr lang="es-CO" dirty="0" smtClean="0"/>
          </a:p>
          <a:p>
            <a:endParaRPr lang="es-CO" dirty="0"/>
          </a:p>
        </p:txBody>
      </p:sp>
    </p:spTree>
    <p:extLst>
      <p:ext uri="{BB962C8B-B14F-4D97-AF65-F5344CB8AC3E}">
        <p14:creationId xmlns:p14="http://schemas.microsoft.com/office/powerpoint/2010/main" val="3734457038"/>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427</TotalTime>
  <Words>2485</Words>
  <Application>Microsoft Office PowerPoint</Application>
  <PresentationFormat>Presentación en pantalla (4:3)</PresentationFormat>
  <Paragraphs>68</Paragraphs>
  <Slides>17</Slides>
  <Notes>0</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Tema de Office</vt:lpstr>
      <vt:lpstr>Presentación de PowerPoint</vt:lpstr>
      <vt:lpstr>ASÍ COMO ESTAS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ASÍ COMO ESTAS</dc:title>
  <dc:creator>FAMILIA FIERRO CH</dc:creator>
  <cp:lastModifiedBy>HUMBERTO</cp:lastModifiedBy>
  <cp:revision>61</cp:revision>
  <dcterms:created xsi:type="dcterms:W3CDTF">2013-05-17T09:35:13Z</dcterms:created>
  <dcterms:modified xsi:type="dcterms:W3CDTF">2015-08-24T08:16:32Z</dcterms:modified>
</cp:coreProperties>
</file>